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86" r:id="rId2"/>
    <p:sldId id="337" r:id="rId3"/>
    <p:sldId id="338" r:id="rId4"/>
    <p:sldId id="322" r:id="rId5"/>
    <p:sldId id="324" r:id="rId6"/>
    <p:sldId id="292" r:id="rId7"/>
    <p:sldId id="320" r:id="rId8"/>
    <p:sldId id="295" r:id="rId9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jo Kanerva" initials="MK" lastIdx="9" clrIdx="0">
    <p:extLst>
      <p:ext uri="{19B8F6BF-5375-455C-9EA6-DF929625EA0E}">
        <p15:presenceInfo xmlns:p15="http://schemas.microsoft.com/office/powerpoint/2012/main" userId="S::marjo.kanerva@cocomms.com::9c3b6cbd-04ef-49e4-a5e6-f36e8350620a" providerId="AD"/>
      </p:ext>
    </p:extLst>
  </p:cmAuthor>
  <p:cmAuthor id="2" name="Kaisa Rajala" initials="KR" lastIdx="15" clrIdx="1">
    <p:extLst>
      <p:ext uri="{19B8F6BF-5375-455C-9EA6-DF929625EA0E}">
        <p15:presenceInfo xmlns:p15="http://schemas.microsoft.com/office/powerpoint/2012/main" userId="S::kaisa.rajala@cocomms.com::9b5d17fd-e020-43bc-a8b2-e707ac1cc0b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64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11E85B-A36B-4FA3-B2BD-789C5EFF779D}" v="25" dt="2019-10-22T13:23:16.567"/>
    <p1510:client id="{9FE85F43-A4CF-413D-8318-3BFAC1490A47}" v="55" dt="2019-10-23T10:32:16.2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0" autoAdjust="0"/>
    <p:restoredTop sz="94705"/>
  </p:normalViewPr>
  <p:slideViewPr>
    <p:cSldViewPr snapToObjects="1" showGuides="1">
      <p:cViewPr varScale="1">
        <p:scale>
          <a:sx n="164" d="100"/>
          <a:sy n="164" d="100"/>
        </p:scale>
        <p:origin x="172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my Gulin" userId="697b4e85-6701-4ce5-9093-9648e0466b18" providerId="ADAL" clId="{9FE85F43-A4CF-413D-8318-3BFAC1490A47}"/>
    <pc:docChg chg="undo custSel modSld">
      <pc:chgData name="Tommy Gulin" userId="697b4e85-6701-4ce5-9093-9648e0466b18" providerId="ADAL" clId="{9FE85F43-A4CF-413D-8318-3BFAC1490A47}" dt="2019-10-23T10:56:54.007" v="122" actId="20577"/>
      <pc:docMkLst>
        <pc:docMk/>
      </pc:docMkLst>
      <pc:sldChg chg="modSp">
        <pc:chgData name="Tommy Gulin" userId="697b4e85-6701-4ce5-9093-9648e0466b18" providerId="ADAL" clId="{9FE85F43-A4CF-413D-8318-3BFAC1490A47}" dt="2019-10-23T10:56:54.007" v="122" actId="20577"/>
        <pc:sldMkLst>
          <pc:docMk/>
          <pc:sldMk cId="368899231" sldId="286"/>
        </pc:sldMkLst>
        <pc:spChg chg="mod">
          <ac:chgData name="Tommy Gulin" userId="697b4e85-6701-4ce5-9093-9648e0466b18" providerId="ADAL" clId="{9FE85F43-A4CF-413D-8318-3BFAC1490A47}" dt="2019-10-23T10:56:54.007" v="122" actId="20577"/>
          <ac:spMkLst>
            <pc:docMk/>
            <pc:sldMk cId="368899231" sldId="286"/>
            <ac:spMk id="4" creationId="{6985CB82-D5CA-A842-9B75-7319A7AC23BC}"/>
          </ac:spMkLst>
        </pc:spChg>
      </pc:sldChg>
      <pc:sldChg chg="modSp">
        <pc:chgData name="Tommy Gulin" userId="697b4e85-6701-4ce5-9093-9648e0466b18" providerId="ADAL" clId="{9FE85F43-A4CF-413D-8318-3BFAC1490A47}" dt="2019-10-23T10:25:42.397" v="21" actId="403"/>
        <pc:sldMkLst>
          <pc:docMk/>
          <pc:sldMk cId="2133241192" sldId="292"/>
        </pc:sldMkLst>
        <pc:spChg chg="mod">
          <ac:chgData name="Tommy Gulin" userId="697b4e85-6701-4ce5-9093-9648e0466b18" providerId="ADAL" clId="{9FE85F43-A4CF-413D-8318-3BFAC1490A47}" dt="2019-10-23T10:25:42.397" v="21" actId="403"/>
          <ac:spMkLst>
            <pc:docMk/>
            <pc:sldMk cId="2133241192" sldId="292"/>
            <ac:spMk id="3" creationId="{8B1AE41C-33B0-6347-9E5A-359BE5B892EF}"/>
          </ac:spMkLst>
        </pc:spChg>
      </pc:sldChg>
      <pc:sldChg chg="modSp">
        <pc:chgData name="Tommy Gulin" userId="697b4e85-6701-4ce5-9093-9648e0466b18" providerId="ADAL" clId="{9FE85F43-A4CF-413D-8318-3BFAC1490A47}" dt="2019-10-23T10:32:16.229" v="108" actId="20577"/>
        <pc:sldMkLst>
          <pc:docMk/>
          <pc:sldMk cId="2730653071" sldId="322"/>
        </pc:sldMkLst>
        <pc:spChg chg="mod">
          <ac:chgData name="Tommy Gulin" userId="697b4e85-6701-4ce5-9093-9648e0466b18" providerId="ADAL" clId="{9FE85F43-A4CF-413D-8318-3BFAC1490A47}" dt="2019-10-23T10:31:23.860" v="77" actId="20577"/>
          <ac:spMkLst>
            <pc:docMk/>
            <pc:sldMk cId="2730653071" sldId="322"/>
            <ac:spMk id="60" creationId="{6E786635-9D28-4F0E-91D5-FC824A6B9AB8}"/>
          </ac:spMkLst>
        </pc:spChg>
        <pc:spChg chg="mod">
          <ac:chgData name="Tommy Gulin" userId="697b4e85-6701-4ce5-9093-9648e0466b18" providerId="ADAL" clId="{9FE85F43-A4CF-413D-8318-3BFAC1490A47}" dt="2019-10-23T10:32:16.229" v="108" actId="20577"/>
          <ac:spMkLst>
            <pc:docMk/>
            <pc:sldMk cId="2730653071" sldId="322"/>
            <ac:spMk id="61" creationId="{F0034FC6-C3F4-4474-A319-D91016A4522C}"/>
          </ac:spMkLst>
        </pc:spChg>
      </pc:sldChg>
      <pc:sldChg chg="modSp">
        <pc:chgData name="Tommy Gulin" userId="697b4e85-6701-4ce5-9093-9648e0466b18" providerId="ADAL" clId="{9FE85F43-A4CF-413D-8318-3BFAC1490A47}" dt="2019-10-23T10:28:02.997" v="60" actId="20577"/>
        <pc:sldMkLst>
          <pc:docMk/>
          <pc:sldMk cId="4218037544" sldId="338"/>
        </pc:sldMkLst>
        <pc:spChg chg="mod">
          <ac:chgData name="Tommy Gulin" userId="697b4e85-6701-4ce5-9093-9648e0466b18" providerId="ADAL" clId="{9FE85F43-A4CF-413D-8318-3BFAC1490A47}" dt="2019-10-23T10:28:02.997" v="60" actId="20577"/>
          <ac:spMkLst>
            <pc:docMk/>
            <pc:sldMk cId="4218037544" sldId="338"/>
            <ac:spMk id="3" creationId="{5A2DA7C9-0153-F642-92BD-0C5C7B4820E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04B91-D40B-D344-A2DE-5062ED12EF95}" type="datetimeFigureOut">
              <a:rPr lang="fi-FI" smtClean="0"/>
              <a:t>23.10.2019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4B5C9A-8F37-5D4A-AC57-B5FAF5823E3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2591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1FA515C-CD54-B541-8AD1-BA99E40FA8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FDB69791-DFC7-6749-A863-CFF1D47498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3625" y="2808244"/>
            <a:ext cx="5230049" cy="917513"/>
          </a:xfrm>
          <a:prstGeom prst="rect">
            <a:avLst/>
          </a:prstGeom>
          <a:noFill/>
        </p:spPr>
        <p:txBody>
          <a:bodyPr vert="horz" wrap="square" lIns="180000" tIns="180000" rIns="180000" bIns="180000" rtlCol="0" anchor="b" anchorCtr="0">
            <a:sp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heading</a:t>
            </a:r>
            <a:endParaRPr lang="fi-FI" dirty="0"/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9CC3BC9F-9710-4D43-AD2F-115905AA92F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53625" y="3725757"/>
            <a:ext cx="5230049" cy="369332"/>
          </a:xfrm>
          <a:noFill/>
        </p:spPr>
        <p:txBody>
          <a:bodyPr wrap="square" lIns="180000" rIns="180000">
            <a:sp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Add subheading</a:t>
            </a:r>
            <a:endParaRPr lang="fi-FI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D2F600E-8CB9-4D48-B577-BF99F070B10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9179" y="441158"/>
            <a:ext cx="1685845" cy="448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525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880693-B331-4945-BAD5-7A85AF4164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75951" y="0"/>
            <a:ext cx="5016047" cy="6857999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B6ECA7-97D0-3D4B-9C85-E30AB8167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626" y="699816"/>
            <a:ext cx="5448392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E8BDF-EF43-7346-AA32-46975F7431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3625" y="2168526"/>
            <a:ext cx="5016046" cy="39690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26359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slide with 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6ECA7-97D0-3D4B-9C85-E30AB8167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E8BDF-EF43-7346-AA32-46975F7431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3625" y="2168526"/>
            <a:ext cx="5016046" cy="29005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880693-B331-4945-BAD5-7A85AF4164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22065" y="2168526"/>
            <a:ext cx="5074610" cy="2921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0B68768-DE01-2A48-8F72-431A429543DC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753625" y="2593489"/>
            <a:ext cx="5016046" cy="35394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4185FCE6-29DE-BD4E-9DA9-5DA5BE935F66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422065" y="2593488"/>
            <a:ext cx="5074610" cy="35646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30378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3B33F3-300E-1A47-BD61-2E453B3DCE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14C9F0-3B70-0B4C-921F-EE5152383FB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81490" y="2999487"/>
            <a:ext cx="3229021" cy="85902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1516189-53BB-F245-AA2A-9C84F3E009BB}"/>
              </a:ext>
            </a:extLst>
          </p:cNvPr>
          <p:cNvSpPr txBox="1"/>
          <p:nvPr userDrawn="1"/>
        </p:nvSpPr>
        <p:spPr>
          <a:xfrm>
            <a:off x="4106334" y="4275667"/>
            <a:ext cx="3979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sz="1400" dirty="0">
                <a:solidFill>
                  <a:schemeClr val="bg1"/>
                </a:solidFill>
              </a:rPr>
              <a:t>WE SETTLE, TOGETHER!</a:t>
            </a:r>
          </a:p>
        </p:txBody>
      </p:sp>
    </p:spTree>
    <p:extLst>
      <p:ext uri="{BB962C8B-B14F-4D97-AF65-F5344CB8AC3E}">
        <p14:creationId xmlns:p14="http://schemas.microsoft.com/office/powerpoint/2010/main" val="633177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2AB0580-6E11-5F46-85BE-9DD7001A437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FDB69791-DFC7-6749-A863-CFF1D47498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3625" y="2808244"/>
            <a:ext cx="5230049" cy="917513"/>
          </a:xfrm>
          <a:prstGeom prst="rect">
            <a:avLst/>
          </a:prstGeom>
          <a:noFill/>
        </p:spPr>
        <p:txBody>
          <a:bodyPr vert="horz" wrap="square" lIns="180000" tIns="180000" rIns="180000" bIns="180000" rtlCol="0" anchor="b" anchorCtr="0">
            <a:spAutoFit/>
          </a:bodyPr>
          <a:lstStyle>
            <a:lvl1pPr algn="l">
              <a:defRPr sz="40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Add heading</a:t>
            </a:r>
            <a:endParaRPr lang="fi-FI" dirty="0"/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9CC3BC9F-9710-4D43-AD2F-115905AA92F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53625" y="3725757"/>
            <a:ext cx="5230049" cy="369332"/>
          </a:xfrm>
          <a:noFill/>
        </p:spPr>
        <p:txBody>
          <a:bodyPr wrap="square" lIns="180000" rIns="180000">
            <a:sp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Add subheading</a:t>
            </a:r>
            <a:endParaRPr lang="fi-FI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D2F600E-8CB9-4D48-B577-BF99F070B10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9179" y="441158"/>
            <a:ext cx="1685845" cy="448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679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B82AC1-5ABE-8B45-8DAD-C0CBB92242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A43CE8FA-C7C4-1E4C-B5A2-36B033FDF1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3625" y="2808244"/>
            <a:ext cx="5230049" cy="917513"/>
          </a:xfrm>
          <a:prstGeom prst="rect">
            <a:avLst/>
          </a:prstGeom>
          <a:noFill/>
        </p:spPr>
        <p:txBody>
          <a:bodyPr vert="horz" wrap="square" lIns="180000" tIns="180000" rIns="180000" bIns="180000" rtlCol="0" anchor="b" anchorCtr="0">
            <a:sp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heading</a:t>
            </a:r>
            <a:endParaRPr lang="fi-FI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0F23DEBC-764C-BE42-87B5-FB0B0797D2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53625" y="3725757"/>
            <a:ext cx="5230049" cy="369332"/>
          </a:xfrm>
          <a:noFill/>
        </p:spPr>
        <p:txBody>
          <a:bodyPr wrap="square" lIns="180000" rIns="180000">
            <a:sp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Add subheading</a:t>
            </a:r>
            <a:endParaRPr lang="fi-FI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F986F0E-F217-E54C-8F71-19393AADBE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9179" y="441158"/>
            <a:ext cx="1685845" cy="448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8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088305-55A4-F440-8768-73135FC0DD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A11CA3B-49E3-144F-A42F-074C05C8640C}"/>
              </a:ext>
            </a:extLst>
          </p:cNvPr>
          <p:cNvSpPr/>
          <p:nvPr userDrawn="1"/>
        </p:nvSpPr>
        <p:spPr>
          <a:xfrm>
            <a:off x="0" y="6486524"/>
            <a:ext cx="12192000" cy="3714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324049CD-EE0E-8444-A209-B3AD3BBD0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625" y="3025643"/>
            <a:ext cx="5906255" cy="806714"/>
          </a:xfrm>
          <a:prstGeom prst="rect">
            <a:avLst/>
          </a:prstGeom>
          <a:noFill/>
        </p:spPr>
        <p:txBody>
          <a:bodyPr vert="horz" wrap="square" lIns="180000" tIns="180000" rIns="180000" bIns="180000" rtlCol="0" anchor="ctr">
            <a:sp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06D9C3-73E3-7744-881D-894CF8497BB3}"/>
              </a:ext>
            </a:extLst>
          </p:cNvPr>
          <p:cNvSpPr txBox="1"/>
          <p:nvPr userDrawn="1"/>
        </p:nvSpPr>
        <p:spPr>
          <a:xfrm>
            <a:off x="282446" y="6555752"/>
            <a:ext cx="19392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A4DC032-1FD6-864A-8399-AC8FD815F892}" type="datetime4">
              <a:rPr lang="en-GB" sz="900" noProof="0" smtClean="0">
                <a:solidFill>
                  <a:schemeClr val="bg2">
                    <a:lumMod val="50000"/>
                  </a:schemeClr>
                </a:solidFill>
              </a:rPr>
              <a:t>23 October 2019</a:t>
            </a:fld>
            <a:endParaRPr lang="en-GB" sz="900" noProof="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85E36B-7B21-204C-84E1-AF3FE4FBAD31}"/>
              </a:ext>
            </a:extLst>
          </p:cNvPr>
          <p:cNvSpPr txBox="1"/>
          <p:nvPr userDrawn="1"/>
        </p:nvSpPr>
        <p:spPr>
          <a:xfrm>
            <a:off x="11163241" y="6552524"/>
            <a:ext cx="7463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ADFFEE9F-7952-C041-A2BB-B412DCE1D423}" type="slidenum">
              <a:rPr lang="fi-FI" sz="900" smtClean="0">
                <a:solidFill>
                  <a:schemeClr val="bg2">
                    <a:lumMod val="50000"/>
                  </a:schemeClr>
                </a:solidFill>
              </a:rPr>
              <a:t>‹#›</a:t>
            </a:fld>
            <a:endParaRPr lang="fi-FI" sz="9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7AD9060-FCC4-5645-BEF3-313267821C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37171" y="211986"/>
            <a:ext cx="883354" cy="23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00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DA71AB7-F817-584E-A4FB-6C558ADCB0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5B936BB-7AED-BB4A-A6B9-BED7571356EC}"/>
              </a:ext>
            </a:extLst>
          </p:cNvPr>
          <p:cNvSpPr/>
          <p:nvPr userDrawn="1"/>
        </p:nvSpPr>
        <p:spPr>
          <a:xfrm>
            <a:off x="0" y="6486524"/>
            <a:ext cx="12192000" cy="3714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324049CD-EE0E-8444-A209-B3AD3BBD0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625" y="3025643"/>
            <a:ext cx="5906255" cy="806714"/>
          </a:xfrm>
          <a:prstGeom prst="rect">
            <a:avLst/>
          </a:prstGeom>
          <a:noFill/>
        </p:spPr>
        <p:txBody>
          <a:bodyPr vert="horz" wrap="square" lIns="180000" tIns="180000" rIns="180000" bIns="180000" rtlCol="0" anchor="ctr">
            <a:sp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85E36B-7B21-204C-84E1-AF3FE4FBAD31}"/>
              </a:ext>
            </a:extLst>
          </p:cNvPr>
          <p:cNvSpPr txBox="1"/>
          <p:nvPr userDrawn="1"/>
        </p:nvSpPr>
        <p:spPr>
          <a:xfrm>
            <a:off x="11163241" y="6552524"/>
            <a:ext cx="7463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ADFFEE9F-7952-C041-A2BB-B412DCE1D423}" type="slidenum">
              <a:rPr lang="fi-FI" sz="900" smtClean="0">
                <a:solidFill>
                  <a:schemeClr val="bg2">
                    <a:lumMod val="50000"/>
                  </a:schemeClr>
                </a:solidFill>
              </a:rPr>
              <a:t>‹#›</a:t>
            </a:fld>
            <a:endParaRPr lang="fi-FI" sz="9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7AD9060-FCC4-5645-BEF3-313267821C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37171" y="211986"/>
            <a:ext cx="883354" cy="2350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09A9AA-DBF2-E642-A230-5C6D779113F4}"/>
              </a:ext>
            </a:extLst>
          </p:cNvPr>
          <p:cNvSpPr txBox="1"/>
          <p:nvPr userDrawn="1"/>
        </p:nvSpPr>
        <p:spPr>
          <a:xfrm>
            <a:off x="282446" y="6555752"/>
            <a:ext cx="19392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A4DC032-1FD6-864A-8399-AC8FD815F892}" type="datetime4">
              <a:rPr lang="en-GB" sz="900" noProof="0" smtClean="0">
                <a:solidFill>
                  <a:schemeClr val="bg2">
                    <a:lumMod val="50000"/>
                  </a:schemeClr>
                </a:solidFill>
              </a:rPr>
              <a:t>23 October 2019</a:t>
            </a:fld>
            <a:endParaRPr lang="en-GB" sz="900" noProof="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556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B82AC1-5ABE-8B45-8DAD-C0CBB92242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6849067-6132-1B4B-8211-67C81C7B4B86}"/>
              </a:ext>
            </a:extLst>
          </p:cNvPr>
          <p:cNvSpPr/>
          <p:nvPr userDrawn="1"/>
        </p:nvSpPr>
        <p:spPr>
          <a:xfrm>
            <a:off x="0" y="6486524"/>
            <a:ext cx="12192000" cy="3714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7DC982-F9D9-8844-9F26-CA40473C69BC}"/>
              </a:ext>
            </a:extLst>
          </p:cNvPr>
          <p:cNvSpPr txBox="1"/>
          <p:nvPr userDrawn="1"/>
        </p:nvSpPr>
        <p:spPr>
          <a:xfrm>
            <a:off x="11163241" y="6552524"/>
            <a:ext cx="7463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ADFFEE9F-7952-C041-A2BB-B412DCE1D423}" type="slidenum">
              <a:rPr lang="fi-FI" sz="900" smtClean="0">
                <a:solidFill>
                  <a:schemeClr val="bg2">
                    <a:lumMod val="50000"/>
                  </a:schemeClr>
                </a:solidFill>
              </a:rPr>
              <a:t>‹#›</a:t>
            </a:fld>
            <a:endParaRPr lang="fi-FI" sz="9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90B4196-34B9-064E-82AE-E810168A536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37171" y="211986"/>
            <a:ext cx="883354" cy="23500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96410144-ADD5-2747-AD2A-BEA1123C8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625" y="3025643"/>
            <a:ext cx="5906255" cy="806714"/>
          </a:xfrm>
          <a:prstGeom prst="rect">
            <a:avLst/>
          </a:prstGeom>
          <a:noFill/>
        </p:spPr>
        <p:txBody>
          <a:bodyPr vert="horz" wrap="square" lIns="180000" tIns="180000" rIns="180000" bIns="180000" rtlCol="0" anchor="ctr">
            <a:sp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5F93DA-078F-2C41-908E-E24B709732F0}"/>
              </a:ext>
            </a:extLst>
          </p:cNvPr>
          <p:cNvSpPr txBox="1"/>
          <p:nvPr userDrawn="1"/>
        </p:nvSpPr>
        <p:spPr>
          <a:xfrm>
            <a:off x="282446" y="6555752"/>
            <a:ext cx="19392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A4DC032-1FD6-864A-8399-AC8FD815F892}" type="datetime4">
              <a:rPr lang="en-GB" sz="900" noProof="0" smtClean="0">
                <a:solidFill>
                  <a:schemeClr val="bg2">
                    <a:lumMod val="50000"/>
                  </a:schemeClr>
                </a:solidFill>
              </a:rPr>
              <a:t>23 October 2019</a:t>
            </a:fld>
            <a:endParaRPr lang="en-GB" sz="900" noProof="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756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F1AB8D-98D4-8D49-B170-EEE2027C08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1BABD7E-E58A-124F-9AA7-977D1994345C}"/>
              </a:ext>
            </a:extLst>
          </p:cNvPr>
          <p:cNvSpPr/>
          <p:nvPr userDrawn="1"/>
        </p:nvSpPr>
        <p:spPr>
          <a:xfrm>
            <a:off x="0" y="6486524"/>
            <a:ext cx="12192000" cy="3714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23C0AAA-7DF9-DA48-BD59-D6120DCC6A7C}"/>
              </a:ext>
            </a:extLst>
          </p:cNvPr>
          <p:cNvSpPr txBox="1"/>
          <p:nvPr userDrawn="1"/>
        </p:nvSpPr>
        <p:spPr>
          <a:xfrm>
            <a:off x="11163241" y="6552524"/>
            <a:ext cx="7463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ADFFEE9F-7952-C041-A2BB-B412DCE1D423}" type="slidenum">
              <a:rPr lang="fi-FI" sz="900" smtClean="0">
                <a:solidFill>
                  <a:schemeClr val="bg2">
                    <a:lumMod val="50000"/>
                  </a:schemeClr>
                </a:solidFill>
              </a:rPr>
              <a:t>‹#›</a:t>
            </a:fld>
            <a:endParaRPr lang="fi-FI" sz="9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935108D-2B86-0842-8131-EB0FFB0C94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37171" y="211986"/>
            <a:ext cx="883354" cy="235001"/>
          </a:xfrm>
          <a:prstGeom prst="rect">
            <a:avLst/>
          </a:prstGeom>
        </p:spPr>
      </p:pic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8882E88B-9C98-5345-8414-F5BD4CCAC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625" y="3025643"/>
            <a:ext cx="5906255" cy="806714"/>
          </a:xfrm>
          <a:prstGeom prst="rect">
            <a:avLst/>
          </a:prstGeom>
          <a:noFill/>
        </p:spPr>
        <p:txBody>
          <a:bodyPr vert="horz" wrap="square" lIns="180000" tIns="180000" rIns="180000" bIns="180000" rtlCol="0" anchor="ctr">
            <a:sp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FEE6DB-A3EB-8F42-A3B2-DDB8CA05C598}"/>
              </a:ext>
            </a:extLst>
          </p:cNvPr>
          <p:cNvSpPr txBox="1"/>
          <p:nvPr userDrawn="1"/>
        </p:nvSpPr>
        <p:spPr>
          <a:xfrm>
            <a:off x="282446" y="6555752"/>
            <a:ext cx="19392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A4DC032-1FD6-864A-8399-AC8FD815F892}" type="datetime4">
              <a:rPr lang="en-GB" sz="900" noProof="0" smtClean="0">
                <a:solidFill>
                  <a:schemeClr val="bg2">
                    <a:lumMod val="50000"/>
                  </a:schemeClr>
                </a:solidFill>
              </a:rPr>
              <a:t>23 October 2019</a:t>
            </a:fld>
            <a:endParaRPr lang="en-GB" sz="900" noProof="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481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ne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EA31E-78B5-AA4B-8C28-D498AAC6F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6F701-AF68-3047-A1FF-A02578942B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625" y="2168525"/>
            <a:ext cx="10743050" cy="3997325"/>
          </a:xfrm>
          <a:prstGeom prst="rect">
            <a:avLst/>
          </a:prstGeom>
        </p:spPr>
        <p:txBody>
          <a:bodyPr/>
          <a:lstStyle>
            <a:lvl2pPr marL="400050" indent="-136525"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/>
            </a:lvl2pPr>
            <a:lvl3pPr marL="534988" indent="-128588"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/>
            </a:lvl3pPr>
            <a:lvl4pPr marL="671513" indent="-136525"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/>
            </a:lvl4pPr>
            <a:lvl5pPr marL="760413" indent="-88900"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82996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6ECA7-97D0-3D4B-9C85-E30AB8167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E8BDF-EF43-7346-AA32-46975F7431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3625" y="2168526"/>
            <a:ext cx="5016046" cy="39690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880693-B331-4945-BAD5-7A85AF4164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22065" y="2168525"/>
            <a:ext cx="5074610" cy="399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44322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7DF2D4F-B35A-104D-B637-07A45B067BE5}"/>
              </a:ext>
            </a:extLst>
          </p:cNvPr>
          <p:cNvSpPr/>
          <p:nvPr userDrawn="1"/>
        </p:nvSpPr>
        <p:spPr>
          <a:xfrm>
            <a:off x="0" y="6486524"/>
            <a:ext cx="12192000" cy="3714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A3140F-9E08-0343-B93A-86E0400FB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625" y="699816"/>
            <a:ext cx="1072643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FE6DA3-5706-814D-BBF6-BD45C3494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3625" y="2168131"/>
            <a:ext cx="10726433" cy="3990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EA74CD-F8EE-DD4A-AED1-AAC403C20842}"/>
              </a:ext>
            </a:extLst>
          </p:cNvPr>
          <p:cNvSpPr txBox="1"/>
          <p:nvPr userDrawn="1"/>
        </p:nvSpPr>
        <p:spPr>
          <a:xfrm>
            <a:off x="11163241" y="6552524"/>
            <a:ext cx="7463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ADFFEE9F-7952-C041-A2BB-B412DCE1D423}" type="slidenum">
              <a:rPr lang="fi-FI" sz="900" smtClean="0">
                <a:solidFill>
                  <a:schemeClr val="bg2">
                    <a:lumMod val="50000"/>
                  </a:schemeClr>
                </a:solidFill>
              </a:rPr>
              <a:t>‹#›</a:t>
            </a:fld>
            <a:endParaRPr lang="fi-FI" sz="9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81D733A-97DE-2B4D-914A-0D42DBF3986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937171" y="211986"/>
            <a:ext cx="883354" cy="2350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B9F23BE-24DE-674E-BD23-7A594435CDBB}"/>
              </a:ext>
            </a:extLst>
          </p:cNvPr>
          <p:cNvSpPr txBox="1"/>
          <p:nvPr userDrawn="1"/>
        </p:nvSpPr>
        <p:spPr>
          <a:xfrm>
            <a:off x="282446" y="6555752"/>
            <a:ext cx="19392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A4DC032-1FD6-864A-8399-AC8FD815F892}" type="datetime4">
              <a:rPr lang="en-GB" sz="900" noProof="0" smtClean="0">
                <a:solidFill>
                  <a:schemeClr val="bg2">
                    <a:lumMod val="50000"/>
                  </a:schemeClr>
                </a:solidFill>
              </a:rPr>
              <a:t>23 October 2019</a:t>
            </a:fld>
            <a:endParaRPr lang="en-GB" sz="900" noProof="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07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5" r:id="rId3"/>
    <p:sldLayoutId id="2147483660" r:id="rId4"/>
    <p:sldLayoutId id="2147483662" r:id="rId5"/>
    <p:sldLayoutId id="2147483659" r:id="rId6"/>
    <p:sldLayoutId id="2147483658" r:id="rId7"/>
    <p:sldLayoutId id="2147483650" r:id="rId8"/>
    <p:sldLayoutId id="2147483652" r:id="rId9"/>
    <p:sldLayoutId id="2147483663" r:id="rId10"/>
    <p:sldLayoutId id="2147483661" r:id="rId11"/>
    <p:sldLayoutId id="2147483657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00050" indent="-128588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tabLst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34988" indent="-128588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tabLst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671513" indent="-136525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tabLst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760413" indent="-889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tabLst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744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3A6264-3B3D-8448-89F2-01B5B0A29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417" y="2132856"/>
            <a:ext cx="6134463" cy="1471511"/>
          </a:xfrm>
        </p:spPr>
        <p:txBody>
          <a:bodyPr/>
          <a:lstStyle/>
          <a:p>
            <a:r>
              <a:rPr lang="en-GB" dirty="0"/>
              <a:t>Balance Service Provider model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6985CB82-D5CA-A842-9B75-7319A7AC23BC}"/>
              </a:ext>
            </a:extLst>
          </p:cNvPr>
          <p:cNvSpPr txBox="1">
            <a:spLocks/>
          </p:cNvSpPr>
          <p:nvPr/>
        </p:nvSpPr>
        <p:spPr>
          <a:xfrm>
            <a:off x="479376" y="3717032"/>
            <a:ext cx="3054178" cy="258532"/>
          </a:xfrm>
          <a:prstGeom prst="rect">
            <a:avLst/>
          </a:prstGeom>
          <a:noFill/>
        </p:spPr>
        <p:txBody>
          <a:bodyPr vert="horz" wrap="square" lIns="180000" tIns="45720" rIns="18000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sz="1200" dirty="0"/>
              <a:t>Tommy Gulin </a:t>
            </a:r>
            <a:r>
              <a:rPr lang="fi-FI" sz="1200">
                <a:solidFill>
                  <a:schemeClr val="accent2"/>
                </a:solidFill>
              </a:rPr>
              <a:t>ı</a:t>
            </a:r>
            <a:r>
              <a:rPr lang="fi-FI" sz="1200"/>
              <a:t>  23.10.2019</a:t>
            </a:r>
            <a:endParaRPr lang="fi-FI" sz="1200" dirty="0"/>
          </a:p>
        </p:txBody>
      </p:sp>
    </p:spTree>
    <p:extLst>
      <p:ext uri="{BB962C8B-B14F-4D97-AF65-F5344CB8AC3E}">
        <p14:creationId xmlns:p14="http://schemas.microsoft.com/office/powerpoint/2010/main" val="368899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C4DCA-901C-A543-AF28-A56299AA2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BSP Model -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DA7C9-0153-F642-92BD-0C5C7B4820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1942" y="1844824"/>
            <a:ext cx="8400024" cy="429272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Overview and timetable</a:t>
            </a:r>
            <a:endParaRPr lang="en-GB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Impacts on the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Invoicing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Collaterals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Data access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85800" lvl="1" indent="-285750"/>
            <a:endParaRPr lang="en-GB" dirty="0"/>
          </a:p>
          <a:p>
            <a:pPr marL="742950" lvl="1" indent="-342900"/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endParaRPr lang="en-GB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626CFE-FB26-3249-B6AF-1C02FB7A9F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13" t="25728"/>
          <a:stretch/>
        </p:blipFill>
        <p:spPr>
          <a:xfrm>
            <a:off x="9048328" y="3470446"/>
            <a:ext cx="2500217" cy="271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664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C4DCA-901C-A543-AF28-A56299AA2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BSP Model – Overview and timetable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DA7C9-0153-F642-92BD-0C5C7B4820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1942" y="1844824"/>
            <a:ext cx="8400024" cy="429272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BSP = Balance Service Provider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New market role who maintain reserves and provide balancing services in the regulation markets</a:t>
            </a:r>
          </a:p>
          <a:p>
            <a:pPr marL="742950" lvl="1" indent="-342900"/>
            <a:r>
              <a:rPr lang="en-GB" sz="1800" dirty="0"/>
              <a:t>Participation in regulation markets will not require BRP role</a:t>
            </a:r>
          </a:p>
          <a:p>
            <a:pPr lvl="1" indent="0">
              <a:buNone/>
            </a:pPr>
            <a:endParaRPr lang="en-GB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Mutual solution in the NBS countries</a:t>
            </a:r>
          </a:p>
          <a:p>
            <a:pPr marL="685800" lvl="1" indent="-285750"/>
            <a:r>
              <a:rPr lang="en-GB" sz="1600" dirty="0"/>
              <a:t>Model is designed in cooperation by all four TSOs and </a:t>
            </a:r>
            <a:r>
              <a:rPr lang="en-GB" sz="1600" dirty="0" err="1"/>
              <a:t>eSett</a:t>
            </a:r>
            <a:endParaRPr lang="en-GB" sz="1600" dirty="0"/>
          </a:p>
          <a:p>
            <a:pPr marL="685800" lvl="1" indent="-285750"/>
            <a:r>
              <a:rPr lang="en-GB" sz="1600" dirty="0"/>
              <a:t>TSOs report activated reserves to </a:t>
            </a:r>
            <a:r>
              <a:rPr lang="en-GB" sz="1600" dirty="0" err="1"/>
              <a:t>eSett</a:t>
            </a:r>
            <a:endParaRPr lang="en-GB" sz="1600" dirty="0"/>
          </a:p>
          <a:p>
            <a:pPr marL="685800" lvl="1" indent="-285750"/>
            <a:r>
              <a:rPr lang="en-GB" sz="1600" dirty="0"/>
              <a:t>The BSP will not be responsible for imbalances -&gt; reported activated reserves will be calculated by </a:t>
            </a:r>
            <a:r>
              <a:rPr lang="en-GB" sz="1600" dirty="0" err="1"/>
              <a:t>eSett</a:t>
            </a:r>
            <a:r>
              <a:rPr lang="en-GB" sz="1600" dirty="0"/>
              <a:t> to imbalance adjustments and included in imbalance settlement of the BRP</a:t>
            </a:r>
          </a:p>
          <a:p>
            <a:pPr marL="685800" lvl="1" indent="-285750"/>
            <a:r>
              <a:rPr lang="en-GB" sz="1600" dirty="0"/>
              <a:t>In addition to BRP invoicing, </a:t>
            </a:r>
            <a:r>
              <a:rPr lang="en-GB" sz="1600" dirty="0" err="1"/>
              <a:t>eSett</a:t>
            </a:r>
            <a:r>
              <a:rPr lang="en-GB" sz="1600" dirty="0"/>
              <a:t> will be responsible for the invoicing of BSPs</a:t>
            </a:r>
          </a:p>
          <a:p>
            <a:pPr marL="685800" lvl="1" indent="-285750"/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Estimated Go-Live Q1 2021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endParaRPr lang="en-GB" sz="2000" dirty="0"/>
          </a:p>
        </p:txBody>
      </p:sp>
      <p:pic>
        <p:nvPicPr>
          <p:cNvPr id="6" name="Content Placeholder 9">
            <a:extLst>
              <a:ext uri="{FF2B5EF4-FFF2-40B4-BE49-F238E27FC236}">
                <a16:creationId xmlns:a16="http://schemas.microsoft.com/office/drawing/2014/main" id="{A2BDDAA3-6AE7-49D8-9A81-9FB80AAEC88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5671" b="9305"/>
          <a:stretch/>
        </p:blipFill>
        <p:spPr>
          <a:xfrm>
            <a:off x="8904312" y="3717032"/>
            <a:ext cx="2910449" cy="2474558"/>
          </a:xfrm>
        </p:spPr>
      </p:pic>
    </p:spTree>
    <p:extLst>
      <p:ext uri="{BB962C8B-B14F-4D97-AF65-F5344CB8AC3E}">
        <p14:creationId xmlns:p14="http://schemas.microsoft.com/office/powerpoint/2010/main" val="4218037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C4DCA-901C-A543-AF28-A56299AA2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-172555"/>
            <a:ext cx="10726433" cy="1325563"/>
          </a:xfrm>
        </p:spPr>
        <p:txBody>
          <a:bodyPr/>
          <a:lstStyle/>
          <a:p>
            <a:r>
              <a:rPr lang="en-GB" dirty="0"/>
              <a:t>BSP model – Impacts on the model</a:t>
            </a:r>
          </a:p>
        </p:txBody>
      </p:sp>
      <p:sp>
        <p:nvSpPr>
          <p:cNvPr id="39" name="Date Placeholder 3">
            <a:extLst>
              <a:ext uri="{FF2B5EF4-FFF2-40B4-BE49-F238E27FC236}">
                <a16:creationId xmlns:a16="http://schemas.microsoft.com/office/drawing/2014/main" id="{8718C280-7F80-46C4-8921-95D088DF7A77}"/>
              </a:ext>
            </a:extLst>
          </p:cNvPr>
          <p:cNvSpPr txBox="1">
            <a:spLocks/>
          </p:cNvSpPr>
          <p:nvPr/>
        </p:nvSpPr>
        <p:spPr>
          <a:xfrm>
            <a:off x="3860800" y="400578"/>
            <a:ext cx="2846388" cy="2743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0050" indent="-1285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34988" indent="-1285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71513" indent="-136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760413" indent="-88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DA67391-FA9D-4395-A751-98C11EBE8748}"/>
              </a:ext>
            </a:extLst>
          </p:cNvPr>
          <p:cNvSpPr/>
          <p:nvPr/>
        </p:nvSpPr>
        <p:spPr>
          <a:xfrm>
            <a:off x="3470676" y="4077760"/>
            <a:ext cx="1214204" cy="674557"/>
          </a:xfrm>
          <a:prstGeom prst="ellipse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i-FI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RO2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F3882D9-A2F8-4CAE-9F48-ED9EA18ADDEF}"/>
              </a:ext>
            </a:extLst>
          </p:cNvPr>
          <p:cNvSpPr/>
          <p:nvPr/>
        </p:nvSpPr>
        <p:spPr>
          <a:xfrm>
            <a:off x="3470676" y="2810104"/>
            <a:ext cx="1214204" cy="674557"/>
          </a:xfrm>
          <a:prstGeom prst="ellipse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i-FI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BRP1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3124E2A-C487-453D-9B8F-65F2831B5579}"/>
              </a:ext>
            </a:extLst>
          </p:cNvPr>
          <p:cNvSpPr/>
          <p:nvPr/>
        </p:nvSpPr>
        <p:spPr>
          <a:xfrm>
            <a:off x="6233626" y="3283275"/>
            <a:ext cx="1214204" cy="674557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i-FI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BSP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2B2E712-4D7A-483C-B3D7-BDD3B34A2C59}"/>
              </a:ext>
            </a:extLst>
          </p:cNvPr>
          <p:cNvSpPr/>
          <p:nvPr/>
        </p:nvSpPr>
        <p:spPr>
          <a:xfrm>
            <a:off x="718849" y="5583283"/>
            <a:ext cx="1214204" cy="674557"/>
          </a:xfrm>
          <a:prstGeom prst="ellipse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i-FI" sz="1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Production</a:t>
            </a:r>
            <a:r>
              <a:rPr lang="fi-FI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fi-FI" sz="1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plan</a:t>
            </a:r>
            <a:endParaRPr lang="fi-FI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7AF394E-0EBB-4FF0-9407-38FCD0D4474B}"/>
              </a:ext>
            </a:extLst>
          </p:cNvPr>
          <p:cNvCxnSpPr>
            <a:stCxn id="67" idx="7"/>
          </p:cNvCxnSpPr>
          <p:nvPr/>
        </p:nvCxnSpPr>
        <p:spPr>
          <a:xfrm flipV="1">
            <a:off x="1755237" y="3206828"/>
            <a:ext cx="1715439" cy="9697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4D03163-F387-4634-BC7A-469A542779EC}"/>
              </a:ext>
            </a:extLst>
          </p:cNvPr>
          <p:cNvCxnSpPr>
            <a:stCxn id="67" idx="4"/>
            <a:endCxn id="45" idx="0"/>
          </p:cNvCxnSpPr>
          <p:nvPr/>
        </p:nvCxnSpPr>
        <p:spPr>
          <a:xfrm>
            <a:off x="1325951" y="4752318"/>
            <a:ext cx="0" cy="8309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EE44CD2-BAF4-4738-8D5F-41FDBB6871A9}"/>
              </a:ext>
            </a:extLst>
          </p:cNvPr>
          <p:cNvCxnSpPr>
            <a:cxnSpLocks/>
            <a:stCxn id="42" idx="6"/>
            <a:endCxn id="44" idx="2"/>
          </p:cNvCxnSpPr>
          <p:nvPr/>
        </p:nvCxnSpPr>
        <p:spPr>
          <a:xfrm flipV="1">
            <a:off x="4684880" y="3620554"/>
            <a:ext cx="1548746" cy="7944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Oval 48">
            <a:extLst>
              <a:ext uri="{FF2B5EF4-FFF2-40B4-BE49-F238E27FC236}">
                <a16:creationId xmlns:a16="http://schemas.microsoft.com/office/drawing/2014/main" id="{EDD21C46-2033-4AC5-A392-CCF52FBD857D}"/>
              </a:ext>
            </a:extLst>
          </p:cNvPr>
          <p:cNvSpPr/>
          <p:nvPr/>
        </p:nvSpPr>
        <p:spPr>
          <a:xfrm>
            <a:off x="8479748" y="2869549"/>
            <a:ext cx="1214204" cy="674557"/>
          </a:xfrm>
          <a:prstGeom prst="ellipse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i-FI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BRP2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6E517C4-0BC9-43BA-81CC-0B2EED4C1689}"/>
              </a:ext>
            </a:extLst>
          </p:cNvPr>
          <p:cNvCxnSpPr>
            <a:cxnSpLocks/>
            <a:stCxn id="69" idx="7"/>
            <a:endCxn id="49" idx="3"/>
          </p:cNvCxnSpPr>
          <p:nvPr/>
        </p:nvCxnSpPr>
        <p:spPr>
          <a:xfrm flipV="1">
            <a:off x="7270014" y="3445319"/>
            <a:ext cx="1387550" cy="12750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0B2317F-6374-430A-BE8F-BD41253FE0FE}"/>
              </a:ext>
            </a:extLst>
          </p:cNvPr>
          <p:cNvCxnSpPr>
            <a:cxnSpLocks/>
            <a:stCxn id="69" idx="0"/>
            <a:endCxn id="44" idx="4"/>
          </p:cNvCxnSpPr>
          <p:nvPr/>
        </p:nvCxnSpPr>
        <p:spPr>
          <a:xfrm flipV="1">
            <a:off x="6840728" y="3957832"/>
            <a:ext cx="0" cy="6637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B421774-6A81-4D59-8F63-43A89A0DFCE2}"/>
              </a:ext>
            </a:extLst>
          </p:cNvPr>
          <p:cNvCxnSpPr>
            <a:cxnSpLocks/>
            <a:stCxn id="42" idx="0"/>
            <a:endCxn id="43" idx="4"/>
          </p:cNvCxnSpPr>
          <p:nvPr/>
        </p:nvCxnSpPr>
        <p:spPr>
          <a:xfrm flipV="1">
            <a:off x="4077778" y="3484661"/>
            <a:ext cx="0" cy="5930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ounded Rectangular Callout 29">
            <a:extLst>
              <a:ext uri="{FF2B5EF4-FFF2-40B4-BE49-F238E27FC236}">
                <a16:creationId xmlns:a16="http://schemas.microsoft.com/office/drawing/2014/main" id="{2D38E530-5DE0-4843-AD01-F736D2455971}"/>
              </a:ext>
            </a:extLst>
          </p:cNvPr>
          <p:cNvSpPr/>
          <p:nvPr/>
        </p:nvSpPr>
        <p:spPr>
          <a:xfrm>
            <a:off x="3344115" y="5296168"/>
            <a:ext cx="1715439" cy="721445"/>
          </a:xfrm>
          <a:prstGeom prst="wedgeRoundRectCallout">
            <a:avLst>
              <a:gd name="adj1" fmla="val -9549"/>
              <a:gd name="adj2" fmla="val -123145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100" dirty="0"/>
              <a:t>BSP </a:t>
            </a:r>
            <a:r>
              <a:rPr lang="fi-FI" sz="1100" dirty="0" err="1"/>
              <a:t>will</a:t>
            </a:r>
            <a:r>
              <a:rPr lang="fi-FI" sz="1100" dirty="0"/>
              <a:t> </a:t>
            </a:r>
            <a:r>
              <a:rPr lang="fi-FI" sz="1100" dirty="0" err="1"/>
              <a:t>be</a:t>
            </a:r>
            <a:r>
              <a:rPr lang="fi-FI" sz="1100" dirty="0"/>
              <a:t> </a:t>
            </a:r>
            <a:r>
              <a:rPr lang="fi-FI" sz="1100" dirty="0" err="1"/>
              <a:t>new</a:t>
            </a:r>
            <a:r>
              <a:rPr lang="fi-FI" sz="1100" dirty="0"/>
              <a:t> </a:t>
            </a:r>
            <a:r>
              <a:rPr lang="fi-FI" sz="1100" dirty="0" err="1"/>
              <a:t>attribute</a:t>
            </a:r>
            <a:r>
              <a:rPr lang="fi-FI" sz="1100" dirty="0"/>
              <a:t> of RO, </a:t>
            </a:r>
            <a:r>
              <a:rPr lang="fi-FI" sz="1100" dirty="0" err="1"/>
              <a:t>similar</a:t>
            </a:r>
            <a:r>
              <a:rPr lang="fi-FI" sz="1100" dirty="0"/>
              <a:t> </a:t>
            </a:r>
            <a:r>
              <a:rPr lang="fi-FI" sz="1100" dirty="0" err="1"/>
              <a:t>way</a:t>
            </a:r>
            <a:r>
              <a:rPr lang="fi-FI" sz="1100" dirty="0"/>
              <a:t> as </a:t>
            </a:r>
            <a:r>
              <a:rPr lang="fi-FI" sz="1100" dirty="0" err="1"/>
              <a:t>Validity</a:t>
            </a:r>
            <a:r>
              <a:rPr lang="fi-FI" sz="1100" dirty="0"/>
              <a:t>, BRP, </a:t>
            </a:r>
            <a:r>
              <a:rPr lang="fi-FI" sz="1100" dirty="0" err="1"/>
              <a:t>Type</a:t>
            </a:r>
            <a:r>
              <a:rPr lang="fi-FI" sz="1100" dirty="0"/>
              <a:t> and MBA.</a:t>
            </a:r>
          </a:p>
        </p:txBody>
      </p:sp>
      <p:sp>
        <p:nvSpPr>
          <p:cNvPr id="54" name="Rounded Rectangular Callout 35">
            <a:extLst>
              <a:ext uri="{FF2B5EF4-FFF2-40B4-BE49-F238E27FC236}">
                <a16:creationId xmlns:a16="http://schemas.microsoft.com/office/drawing/2014/main" id="{54BE3D67-DAC9-4306-9564-C84875BC68D6}"/>
              </a:ext>
            </a:extLst>
          </p:cNvPr>
          <p:cNvSpPr/>
          <p:nvPr/>
        </p:nvSpPr>
        <p:spPr>
          <a:xfrm>
            <a:off x="7453533" y="5607020"/>
            <a:ext cx="1715439" cy="674557"/>
          </a:xfrm>
          <a:prstGeom prst="wedgeRoundRectCallout">
            <a:avLst>
              <a:gd name="adj1" fmla="val -60134"/>
              <a:gd name="adj2" fmla="val -304865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100" dirty="0">
                <a:solidFill>
                  <a:schemeClr val="tx1"/>
                </a:solidFill>
              </a:rPr>
              <a:t>BSP </a:t>
            </a:r>
            <a:r>
              <a:rPr lang="fi-FI" sz="1100" dirty="0" err="1">
                <a:solidFill>
                  <a:schemeClr val="tx1"/>
                </a:solidFill>
              </a:rPr>
              <a:t>does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not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have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direct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link</a:t>
            </a:r>
            <a:r>
              <a:rPr lang="fi-FI" sz="1100" dirty="0">
                <a:solidFill>
                  <a:schemeClr val="tx1"/>
                </a:solidFill>
              </a:rPr>
              <a:t> to BRP. </a:t>
            </a:r>
            <a:r>
              <a:rPr lang="fi-FI" sz="1100" dirty="0" err="1">
                <a:solidFill>
                  <a:schemeClr val="tx1"/>
                </a:solidFill>
              </a:rPr>
              <a:t>But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connection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comes</a:t>
            </a:r>
            <a:r>
              <a:rPr lang="fi-FI" sz="1100" dirty="0">
                <a:solidFill>
                  <a:schemeClr val="tx1"/>
                </a:solidFill>
              </a:rPr>
              <a:t> via RO.</a:t>
            </a:r>
          </a:p>
        </p:txBody>
      </p:sp>
      <p:sp>
        <p:nvSpPr>
          <p:cNvPr id="55" name="Rounded Rectangular Callout 36">
            <a:extLst>
              <a:ext uri="{FF2B5EF4-FFF2-40B4-BE49-F238E27FC236}">
                <a16:creationId xmlns:a16="http://schemas.microsoft.com/office/drawing/2014/main" id="{BBE345CA-67D9-4FF5-B122-E28CF1977800}"/>
              </a:ext>
            </a:extLst>
          </p:cNvPr>
          <p:cNvSpPr/>
          <p:nvPr/>
        </p:nvSpPr>
        <p:spPr>
          <a:xfrm>
            <a:off x="1969872" y="6044873"/>
            <a:ext cx="1715439" cy="721445"/>
          </a:xfrm>
          <a:prstGeom prst="wedgeRoundRectCallout">
            <a:avLst>
              <a:gd name="adj1" fmla="val -67065"/>
              <a:gd name="adj2" fmla="val -236165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100" dirty="0"/>
              <a:t>If RO is </a:t>
            </a:r>
            <a:r>
              <a:rPr lang="fi-FI" sz="1100" dirty="0" err="1"/>
              <a:t>used</a:t>
            </a:r>
            <a:r>
              <a:rPr lang="fi-FI" sz="1100" dirty="0"/>
              <a:t> </a:t>
            </a:r>
            <a:r>
              <a:rPr lang="fi-FI" sz="1100" dirty="0" err="1"/>
              <a:t>only</a:t>
            </a:r>
            <a:r>
              <a:rPr lang="fi-FI" sz="1100" dirty="0"/>
              <a:t> for </a:t>
            </a:r>
            <a:r>
              <a:rPr lang="fi-FI" sz="1100" dirty="0" err="1"/>
              <a:t>production</a:t>
            </a:r>
            <a:r>
              <a:rPr lang="fi-FI" sz="1100" dirty="0"/>
              <a:t> </a:t>
            </a:r>
            <a:r>
              <a:rPr lang="fi-FI" sz="1100" dirty="0" err="1"/>
              <a:t>plans</a:t>
            </a:r>
            <a:r>
              <a:rPr lang="fi-FI" sz="1100" dirty="0"/>
              <a:t>, </a:t>
            </a:r>
            <a:r>
              <a:rPr lang="fi-FI" sz="1100" dirty="0" err="1"/>
              <a:t>it’s</a:t>
            </a:r>
            <a:r>
              <a:rPr lang="fi-FI" sz="1100" dirty="0"/>
              <a:t> </a:t>
            </a:r>
            <a:r>
              <a:rPr lang="fi-FI" sz="1100" dirty="0" err="1"/>
              <a:t>not</a:t>
            </a:r>
            <a:r>
              <a:rPr lang="fi-FI" sz="1100" dirty="0"/>
              <a:t> </a:t>
            </a:r>
            <a:r>
              <a:rPr lang="fi-FI" sz="1100" dirty="0" err="1"/>
              <a:t>needed</a:t>
            </a:r>
            <a:r>
              <a:rPr lang="fi-FI" sz="1100" dirty="0"/>
              <a:t> to </a:t>
            </a:r>
            <a:r>
              <a:rPr lang="fi-FI" sz="1100" dirty="0" err="1"/>
              <a:t>define</a:t>
            </a:r>
            <a:r>
              <a:rPr lang="fi-FI" sz="1100" dirty="0"/>
              <a:t> BSP.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6BCF45D-AFF4-47C3-B4D3-E24A28AF039C}"/>
              </a:ext>
            </a:extLst>
          </p:cNvPr>
          <p:cNvCxnSpPr>
            <a:cxnSpLocks/>
            <a:stCxn id="44" idx="0"/>
            <a:endCxn id="58" idx="5"/>
          </p:cNvCxnSpPr>
          <p:nvPr/>
        </p:nvCxnSpPr>
        <p:spPr>
          <a:xfrm flipH="1" flipV="1">
            <a:off x="5816390" y="2133597"/>
            <a:ext cx="1024338" cy="11496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3BFC406-0861-4B94-8C43-7686087268E6}"/>
              </a:ext>
            </a:extLst>
          </p:cNvPr>
          <p:cNvCxnSpPr>
            <a:cxnSpLocks/>
            <a:stCxn id="43" idx="0"/>
            <a:endCxn id="58" idx="3"/>
          </p:cNvCxnSpPr>
          <p:nvPr/>
        </p:nvCxnSpPr>
        <p:spPr>
          <a:xfrm flipV="1">
            <a:off x="4077778" y="2133597"/>
            <a:ext cx="880040" cy="6765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D0F1C34F-05BD-4FA4-B9A2-B0121CDECE35}"/>
              </a:ext>
            </a:extLst>
          </p:cNvPr>
          <p:cNvSpPr/>
          <p:nvPr/>
        </p:nvSpPr>
        <p:spPr>
          <a:xfrm>
            <a:off x="4780002" y="1557827"/>
            <a:ext cx="1214204" cy="674557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i-FI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eSett</a:t>
            </a:r>
            <a:endParaRPr lang="fi-FI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8956466-0C5A-4C5D-B95F-45A54D3ED906}"/>
              </a:ext>
            </a:extLst>
          </p:cNvPr>
          <p:cNvCxnSpPr>
            <a:cxnSpLocks/>
            <a:stCxn id="49" idx="2"/>
            <a:endCxn id="58" idx="6"/>
          </p:cNvCxnSpPr>
          <p:nvPr/>
        </p:nvCxnSpPr>
        <p:spPr>
          <a:xfrm flipH="1" flipV="1">
            <a:off x="5994206" y="1895106"/>
            <a:ext cx="2485542" cy="131172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ounded Rectangular Callout 37">
            <a:extLst>
              <a:ext uri="{FF2B5EF4-FFF2-40B4-BE49-F238E27FC236}">
                <a16:creationId xmlns:a16="http://schemas.microsoft.com/office/drawing/2014/main" id="{6E786635-9D28-4F0E-91D5-FC824A6B9AB8}"/>
              </a:ext>
            </a:extLst>
          </p:cNvPr>
          <p:cNvSpPr/>
          <p:nvPr/>
        </p:nvSpPr>
        <p:spPr>
          <a:xfrm>
            <a:off x="7546145" y="2052367"/>
            <a:ext cx="1853047" cy="757737"/>
          </a:xfrm>
          <a:prstGeom prst="wedgeRoundRectCallout">
            <a:avLst>
              <a:gd name="adj1" fmla="val -57481"/>
              <a:gd name="adj2" fmla="val 133140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100" dirty="0">
                <a:solidFill>
                  <a:schemeClr val="tx1"/>
                </a:solidFill>
              </a:rPr>
              <a:t>New BSP </a:t>
            </a:r>
            <a:r>
              <a:rPr lang="fi-FI" sz="1100" dirty="0" err="1">
                <a:solidFill>
                  <a:schemeClr val="tx1"/>
                </a:solidFill>
              </a:rPr>
              <a:t>role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will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be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introduced</a:t>
            </a:r>
            <a:r>
              <a:rPr lang="fi-FI" sz="1100" dirty="0">
                <a:solidFill>
                  <a:schemeClr val="tx1"/>
                </a:solidFill>
              </a:rPr>
              <a:t> in NBS </a:t>
            </a:r>
            <a:r>
              <a:rPr lang="fi-FI" sz="1100" dirty="0" err="1">
                <a:solidFill>
                  <a:schemeClr val="tx1"/>
                </a:solidFill>
              </a:rPr>
              <a:t>model</a:t>
            </a:r>
            <a:r>
              <a:rPr lang="fi-FI" sz="11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1" name="Rounded Rectangular Callout 33">
            <a:extLst>
              <a:ext uri="{FF2B5EF4-FFF2-40B4-BE49-F238E27FC236}">
                <a16:creationId xmlns:a16="http://schemas.microsoft.com/office/drawing/2014/main" id="{F0034FC6-C3F4-4474-A319-D91016A4522C}"/>
              </a:ext>
            </a:extLst>
          </p:cNvPr>
          <p:cNvSpPr/>
          <p:nvPr/>
        </p:nvSpPr>
        <p:spPr>
          <a:xfrm>
            <a:off x="5059554" y="2296793"/>
            <a:ext cx="2198911" cy="910034"/>
          </a:xfrm>
          <a:prstGeom prst="wedgeRoundRectCallout">
            <a:avLst>
              <a:gd name="adj1" fmla="val -66327"/>
              <a:gd name="adj2" fmla="val 36240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100" dirty="0">
                <a:solidFill>
                  <a:schemeClr val="tx1"/>
                </a:solidFill>
              </a:rPr>
              <a:t>BRP </a:t>
            </a:r>
            <a:r>
              <a:rPr lang="fi-FI" sz="1100" dirty="0" err="1">
                <a:solidFill>
                  <a:schemeClr val="tx1"/>
                </a:solidFill>
              </a:rPr>
              <a:t>won’t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be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able</a:t>
            </a:r>
            <a:r>
              <a:rPr lang="fi-FI" sz="1100" dirty="0">
                <a:solidFill>
                  <a:schemeClr val="tx1"/>
                </a:solidFill>
              </a:rPr>
              <a:t> to </a:t>
            </a:r>
            <a:r>
              <a:rPr lang="fi-FI" sz="1100" dirty="0" err="1">
                <a:solidFill>
                  <a:schemeClr val="tx1"/>
                </a:solidFill>
              </a:rPr>
              <a:t>operate</a:t>
            </a:r>
            <a:r>
              <a:rPr lang="fi-FI" sz="1100" dirty="0">
                <a:solidFill>
                  <a:schemeClr val="tx1"/>
                </a:solidFill>
              </a:rPr>
              <a:t> in </a:t>
            </a:r>
            <a:r>
              <a:rPr lang="fi-FI" sz="1100" dirty="0" err="1">
                <a:solidFill>
                  <a:schemeClr val="tx1"/>
                </a:solidFill>
              </a:rPr>
              <a:t>reserve</a:t>
            </a:r>
            <a:r>
              <a:rPr lang="fi-FI" sz="1100" dirty="0">
                <a:solidFill>
                  <a:schemeClr val="tx1"/>
                </a:solidFill>
              </a:rPr>
              <a:t> market </a:t>
            </a:r>
            <a:r>
              <a:rPr lang="fi-FI" sz="1100" dirty="0" err="1">
                <a:solidFill>
                  <a:schemeClr val="tx1"/>
                </a:solidFill>
              </a:rPr>
              <a:t>without</a:t>
            </a:r>
            <a:r>
              <a:rPr lang="fi-FI" sz="1100" dirty="0">
                <a:solidFill>
                  <a:schemeClr val="tx1"/>
                </a:solidFill>
              </a:rPr>
              <a:t> BSP </a:t>
            </a:r>
            <a:r>
              <a:rPr lang="fi-FI" sz="1100" dirty="0" err="1">
                <a:solidFill>
                  <a:schemeClr val="tx1"/>
                </a:solidFill>
              </a:rPr>
              <a:t>role</a:t>
            </a:r>
            <a:r>
              <a:rPr lang="fi-FI" sz="1100" dirty="0">
                <a:solidFill>
                  <a:schemeClr val="tx1"/>
                </a:solidFill>
              </a:rPr>
              <a:t> in </a:t>
            </a:r>
            <a:r>
              <a:rPr lang="fi-FI" sz="1100" dirty="0" err="1">
                <a:solidFill>
                  <a:schemeClr val="tx1"/>
                </a:solidFill>
              </a:rPr>
              <a:t>the</a:t>
            </a:r>
            <a:r>
              <a:rPr lang="fi-FI" sz="1100" dirty="0">
                <a:solidFill>
                  <a:schemeClr val="tx1"/>
                </a:solidFill>
              </a:rPr>
              <a:t> NBS </a:t>
            </a:r>
            <a:r>
              <a:rPr lang="fi-FI" sz="1100" dirty="0" err="1">
                <a:solidFill>
                  <a:schemeClr val="tx1"/>
                </a:solidFill>
              </a:rPr>
              <a:t>model</a:t>
            </a:r>
            <a:r>
              <a:rPr lang="fi-FI" sz="11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B0B1EE5-BDC2-44BE-B0DC-638C70EF5074}"/>
              </a:ext>
            </a:extLst>
          </p:cNvPr>
          <p:cNvSpPr/>
          <p:nvPr/>
        </p:nvSpPr>
        <p:spPr>
          <a:xfrm>
            <a:off x="6100086" y="626548"/>
            <a:ext cx="1214204" cy="674557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i-FI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TSO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B6A4116-9C41-479E-A7B6-D9712B50B985}"/>
              </a:ext>
            </a:extLst>
          </p:cNvPr>
          <p:cNvCxnSpPr>
            <a:cxnSpLocks/>
            <a:stCxn id="62" idx="3"/>
            <a:endCxn id="58" idx="7"/>
          </p:cNvCxnSpPr>
          <p:nvPr/>
        </p:nvCxnSpPr>
        <p:spPr>
          <a:xfrm flipH="1">
            <a:off x="5816390" y="1202318"/>
            <a:ext cx="461512" cy="4542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ounded Rectangular Callout 59">
            <a:extLst>
              <a:ext uri="{FF2B5EF4-FFF2-40B4-BE49-F238E27FC236}">
                <a16:creationId xmlns:a16="http://schemas.microsoft.com/office/drawing/2014/main" id="{CCC715DA-7B06-4154-A2F2-481D3FFE567B}"/>
              </a:ext>
            </a:extLst>
          </p:cNvPr>
          <p:cNvSpPr/>
          <p:nvPr/>
        </p:nvSpPr>
        <p:spPr>
          <a:xfrm>
            <a:off x="9478377" y="1805762"/>
            <a:ext cx="2412784" cy="743083"/>
          </a:xfrm>
          <a:prstGeom prst="wedgeRoundRectCallout">
            <a:avLst>
              <a:gd name="adj1" fmla="val -144093"/>
              <a:gd name="adj2" fmla="val -138774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" sz="1100" dirty="0">
                <a:solidFill>
                  <a:schemeClr val="tx1"/>
                </a:solidFill>
              </a:rPr>
              <a:t>TSO will report to </a:t>
            </a:r>
            <a:r>
              <a:rPr lang="en" sz="1100" dirty="0" err="1">
                <a:solidFill>
                  <a:schemeClr val="tx1"/>
                </a:solidFill>
              </a:rPr>
              <a:t>eSett</a:t>
            </a:r>
            <a:r>
              <a:rPr lang="en" sz="1100" dirty="0">
                <a:solidFill>
                  <a:schemeClr val="tx1"/>
                </a:solidFill>
              </a:rPr>
              <a:t> balancing services per RO, including information of BRP.</a:t>
            </a:r>
          </a:p>
        </p:txBody>
      </p:sp>
      <p:sp>
        <p:nvSpPr>
          <p:cNvPr id="65" name="Rounded Rectangular Callout 57">
            <a:extLst>
              <a:ext uri="{FF2B5EF4-FFF2-40B4-BE49-F238E27FC236}">
                <a16:creationId xmlns:a16="http://schemas.microsoft.com/office/drawing/2014/main" id="{AD5A6EFE-1404-429D-AB2E-ACBB109F4511}"/>
              </a:ext>
            </a:extLst>
          </p:cNvPr>
          <p:cNvSpPr/>
          <p:nvPr/>
        </p:nvSpPr>
        <p:spPr>
          <a:xfrm>
            <a:off x="7731040" y="926232"/>
            <a:ext cx="2575204" cy="758977"/>
          </a:xfrm>
          <a:prstGeom prst="wedgeRoundRectCallout">
            <a:avLst>
              <a:gd name="adj1" fmla="val -117048"/>
              <a:gd name="adj2" fmla="val 66377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" sz="1100" dirty="0">
                <a:solidFill>
                  <a:schemeClr val="tx1"/>
                </a:solidFill>
              </a:rPr>
              <a:t>Balancing services must be mapped to BRP for calculation of imbalance adjustment and to BSP for invoicing of balancing services.</a:t>
            </a:r>
            <a:endParaRPr lang="fi-FI" sz="1100" dirty="0">
              <a:solidFill>
                <a:schemeClr val="tx1"/>
              </a:solidFill>
            </a:endParaRPr>
          </a:p>
        </p:txBody>
      </p:sp>
      <p:sp>
        <p:nvSpPr>
          <p:cNvPr id="66" name="Rounded Rectangular Callout 31">
            <a:extLst>
              <a:ext uri="{FF2B5EF4-FFF2-40B4-BE49-F238E27FC236}">
                <a16:creationId xmlns:a16="http://schemas.microsoft.com/office/drawing/2014/main" id="{9294B120-B6B0-4EC3-9CBC-1E70E8BEDCA4}"/>
              </a:ext>
            </a:extLst>
          </p:cNvPr>
          <p:cNvSpPr/>
          <p:nvPr/>
        </p:nvSpPr>
        <p:spPr>
          <a:xfrm>
            <a:off x="369329" y="2958141"/>
            <a:ext cx="1600544" cy="612118"/>
          </a:xfrm>
          <a:prstGeom prst="wedgeRoundRectCallout">
            <a:avLst>
              <a:gd name="adj1" fmla="val -1944"/>
              <a:gd name="adj2" fmla="val 376285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100" dirty="0"/>
              <a:t>BRP is </a:t>
            </a:r>
            <a:r>
              <a:rPr lang="fi-FI" sz="1100" dirty="0" err="1"/>
              <a:t>responsible</a:t>
            </a:r>
            <a:r>
              <a:rPr lang="fi-FI" sz="1100" dirty="0"/>
              <a:t> of </a:t>
            </a:r>
            <a:r>
              <a:rPr lang="fi-FI" sz="1100" dirty="0" err="1"/>
              <a:t>production</a:t>
            </a:r>
            <a:r>
              <a:rPr lang="fi-FI" sz="1100" dirty="0"/>
              <a:t> </a:t>
            </a:r>
            <a:r>
              <a:rPr lang="fi-FI" sz="1100" dirty="0" err="1"/>
              <a:t>plans</a:t>
            </a:r>
            <a:r>
              <a:rPr lang="fi-FI" sz="1100" dirty="0"/>
              <a:t>.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4A55EBF-3187-4019-B556-277CB98056E2}"/>
              </a:ext>
            </a:extLst>
          </p:cNvPr>
          <p:cNvSpPr/>
          <p:nvPr/>
        </p:nvSpPr>
        <p:spPr>
          <a:xfrm>
            <a:off x="718849" y="4077761"/>
            <a:ext cx="1214204" cy="674557"/>
          </a:xfrm>
          <a:prstGeom prst="ellipse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i-FI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RO1</a:t>
            </a:r>
          </a:p>
        </p:txBody>
      </p:sp>
      <p:sp>
        <p:nvSpPr>
          <p:cNvPr id="68" name="Rounded Rectangular Callout 32">
            <a:extLst>
              <a:ext uri="{FF2B5EF4-FFF2-40B4-BE49-F238E27FC236}">
                <a16:creationId xmlns:a16="http://schemas.microsoft.com/office/drawing/2014/main" id="{0F950CE2-EA53-4443-9656-4B05E2B4FE4C}"/>
              </a:ext>
            </a:extLst>
          </p:cNvPr>
          <p:cNvSpPr/>
          <p:nvPr/>
        </p:nvSpPr>
        <p:spPr>
          <a:xfrm>
            <a:off x="5301289" y="5731038"/>
            <a:ext cx="1776428" cy="1035280"/>
          </a:xfrm>
          <a:prstGeom prst="wedgeRoundRectCallout">
            <a:avLst>
              <a:gd name="adj1" fmla="val 28946"/>
              <a:gd name="adj2" fmla="val -219949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100" dirty="0">
                <a:solidFill>
                  <a:schemeClr val="tx1"/>
                </a:solidFill>
              </a:rPr>
              <a:t>BRP and BSP </a:t>
            </a:r>
            <a:r>
              <a:rPr lang="fi-FI" sz="1100" dirty="0" err="1">
                <a:solidFill>
                  <a:schemeClr val="tx1"/>
                </a:solidFill>
              </a:rPr>
              <a:t>will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be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able</a:t>
            </a:r>
            <a:r>
              <a:rPr lang="fi-FI" sz="1100" dirty="0">
                <a:solidFill>
                  <a:schemeClr val="tx1"/>
                </a:solidFill>
              </a:rPr>
              <a:t> to </a:t>
            </a:r>
            <a:r>
              <a:rPr lang="fi-FI" sz="1100" dirty="0" err="1">
                <a:solidFill>
                  <a:schemeClr val="tx1"/>
                </a:solidFill>
              </a:rPr>
              <a:t>use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same</a:t>
            </a:r>
            <a:r>
              <a:rPr lang="fi-FI" sz="1100" dirty="0">
                <a:solidFill>
                  <a:schemeClr val="tx1"/>
                </a:solidFill>
              </a:rPr>
              <a:t> market </a:t>
            </a:r>
            <a:r>
              <a:rPr lang="fi-FI" sz="1100" dirty="0" err="1">
                <a:solidFill>
                  <a:schemeClr val="tx1"/>
                </a:solidFill>
              </a:rPr>
              <a:t>participant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code</a:t>
            </a:r>
            <a:r>
              <a:rPr lang="fi-FI" sz="1100" dirty="0">
                <a:solidFill>
                  <a:schemeClr val="tx1"/>
                </a:solidFill>
              </a:rPr>
              <a:t>, </a:t>
            </a:r>
            <a:r>
              <a:rPr lang="fi-FI" sz="1100" dirty="0" err="1">
                <a:solidFill>
                  <a:schemeClr val="tx1"/>
                </a:solidFill>
              </a:rPr>
              <a:t>when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they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are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from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the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same</a:t>
            </a:r>
            <a:r>
              <a:rPr lang="fi-FI" sz="1100" dirty="0">
                <a:solidFill>
                  <a:schemeClr val="tx1"/>
                </a:solidFill>
              </a:rPr>
              <a:t> </a:t>
            </a:r>
            <a:r>
              <a:rPr lang="fi-FI" sz="1100" dirty="0" err="1">
                <a:solidFill>
                  <a:schemeClr val="tx1"/>
                </a:solidFill>
              </a:rPr>
              <a:t>company</a:t>
            </a:r>
            <a:r>
              <a:rPr lang="fi-FI" sz="11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94CAFD6-E792-4A90-9C4E-199D09447160}"/>
              </a:ext>
            </a:extLst>
          </p:cNvPr>
          <p:cNvSpPr/>
          <p:nvPr/>
        </p:nvSpPr>
        <p:spPr>
          <a:xfrm>
            <a:off x="6233626" y="4621611"/>
            <a:ext cx="1214204" cy="674557"/>
          </a:xfrm>
          <a:prstGeom prst="ellipse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i-FI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RO3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84A71E6-FDD7-422E-99A3-ACA0798AC5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327" b="22435"/>
          <a:stretch/>
        </p:blipFill>
        <p:spPr>
          <a:xfrm>
            <a:off x="9312910" y="4581128"/>
            <a:ext cx="2598535" cy="1695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653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60" grpId="0" animBg="1"/>
      <p:bldP spid="61" grpId="0" animBg="1"/>
      <p:bldP spid="64" grpId="0" animBg="1"/>
      <p:bldP spid="65" grpId="0" animBg="1"/>
      <p:bldP spid="66" grpId="0" animBg="1"/>
      <p:bldP spid="6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C4DCA-901C-A543-AF28-A56299AA2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BSP model - Impacts on invoicing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DA7C9-0153-F642-92BD-0C5C7B4820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392" y="2060848"/>
            <a:ext cx="8424936" cy="432048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/>
              <a:t>If </a:t>
            </a:r>
            <a:r>
              <a:rPr lang="fi-FI" sz="1800" dirty="0" err="1"/>
              <a:t>company</a:t>
            </a:r>
            <a:r>
              <a:rPr lang="fi-FI" sz="1800" dirty="0"/>
              <a:t> </a:t>
            </a:r>
            <a:r>
              <a:rPr lang="fi-FI" sz="1800" dirty="0" err="1"/>
              <a:t>operates</a:t>
            </a:r>
            <a:r>
              <a:rPr lang="fi-FI" sz="1800" dirty="0"/>
              <a:t> as BRP and BSP, it </a:t>
            </a:r>
            <a:r>
              <a:rPr lang="fi-FI" sz="1800" dirty="0" err="1"/>
              <a:t>will</a:t>
            </a:r>
            <a:r>
              <a:rPr lang="fi-FI" sz="1800" dirty="0"/>
              <a:t> </a:t>
            </a:r>
            <a:r>
              <a:rPr lang="fi-FI" sz="1800" dirty="0" err="1"/>
              <a:t>receive</a:t>
            </a:r>
            <a:r>
              <a:rPr lang="fi-FI" sz="1800" dirty="0"/>
              <a:t> </a:t>
            </a:r>
            <a:r>
              <a:rPr lang="fi-FI" sz="1800" dirty="0" err="1"/>
              <a:t>only</a:t>
            </a:r>
            <a:r>
              <a:rPr lang="fi-FI" sz="1800" dirty="0"/>
              <a:t> </a:t>
            </a:r>
            <a:r>
              <a:rPr lang="fi-FI" sz="1800" dirty="0" err="1"/>
              <a:t>one</a:t>
            </a:r>
            <a:r>
              <a:rPr lang="fi-FI" sz="1800" dirty="0"/>
              <a:t> </a:t>
            </a:r>
            <a:r>
              <a:rPr lang="fi-FI" sz="1800" dirty="0" err="1"/>
              <a:t>invoice</a:t>
            </a:r>
            <a:r>
              <a:rPr lang="fi-FI" sz="1800" dirty="0"/>
              <a:t> </a:t>
            </a:r>
            <a:r>
              <a:rPr lang="fi-FI" sz="1800" dirty="0" err="1"/>
              <a:t>which</a:t>
            </a:r>
            <a:r>
              <a:rPr lang="fi-FI" sz="1800" dirty="0"/>
              <a:t> </a:t>
            </a:r>
            <a:r>
              <a:rPr lang="fi-FI" sz="1800" dirty="0" err="1"/>
              <a:t>includes</a:t>
            </a:r>
            <a:r>
              <a:rPr lang="fi-FI" sz="1800" dirty="0"/>
              <a:t> </a:t>
            </a:r>
            <a:r>
              <a:rPr lang="fi-FI" sz="1800" dirty="0" err="1"/>
              <a:t>both</a:t>
            </a:r>
            <a:r>
              <a:rPr lang="fi-FI" sz="1800" dirty="0"/>
              <a:t> </a:t>
            </a:r>
            <a:r>
              <a:rPr lang="fi-FI" sz="1800" dirty="0" err="1"/>
              <a:t>imbalances</a:t>
            </a:r>
            <a:r>
              <a:rPr lang="fi-FI" sz="1800" dirty="0"/>
              <a:t> and </a:t>
            </a:r>
            <a:r>
              <a:rPr lang="fi-FI" sz="1800" dirty="0" err="1"/>
              <a:t>activated</a:t>
            </a:r>
            <a:r>
              <a:rPr lang="fi-FI" sz="1800" dirty="0"/>
              <a:t> </a:t>
            </a:r>
            <a:r>
              <a:rPr lang="fi-FI" sz="1800" dirty="0" err="1"/>
              <a:t>reserves</a:t>
            </a:r>
            <a:endParaRPr lang="fi-FI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err="1"/>
              <a:t>BSPs</a:t>
            </a:r>
            <a:r>
              <a:rPr lang="fi-FI" sz="1800" dirty="0"/>
              <a:t> </a:t>
            </a:r>
            <a:r>
              <a:rPr lang="fi-FI" sz="1800" dirty="0" err="1"/>
              <a:t>will</a:t>
            </a:r>
            <a:r>
              <a:rPr lang="fi-FI" sz="1800" dirty="0"/>
              <a:t> </a:t>
            </a:r>
            <a:r>
              <a:rPr lang="fi-FI" sz="1800" dirty="0" err="1"/>
              <a:t>be</a:t>
            </a:r>
            <a:r>
              <a:rPr lang="fi-FI" sz="1800" dirty="0"/>
              <a:t> </a:t>
            </a:r>
            <a:r>
              <a:rPr lang="fi-FI" sz="1800" dirty="0" err="1"/>
              <a:t>invoiced</a:t>
            </a:r>
            <a:r>
              <a:rPr lang="fi-FI" sz="1800" dirty="0"/>
              <a:t> </a:t>
            </a:r>
            <a:r>
              <a:rPr lang="fi-FI" sz="1800" dirty="0" err="1"/>
              <a:t>weekly</a:t>
            </a:r>
            <a:r>
              <a:rPr lang="fi-FI" sz="1800" dirty="0"/>
              <a:t>, </a:t>
            </a:r>
            <a:r>
              <a:rPr lang="fi-FI" sz="1800" dirty="0" err="1"/>
              <a:t>with</a:t>
            </a:r>
            <a:r>
              <a:rPr lang="fi-FI" sz="1800" dirty="0"/>
              <a:t> </a:t>
            </a:r>
            <a:r>
              <a:rPr lang="fi-FI" sz="1800" dirty="0" err="1"/>
              <a:t>same</a:t>
            </a:r>
            <a:r>
              <a:rPr lang="fi-FI" sz="1800" dirty="0"/>
              <a:t> </a:t>
            </a:r>
            <a:r>
              <a:rPr lang="fi-FI" sz="1800" dirty="0" err="1"/>
              <a:t>schedule</a:t>
            </a:r>
            <a:r>
              <a:rPr lang="fi-FI" sz="1800" dirty="0"/>
              <a:t> as </a:t>
            </a:r>
            <a:r>
              <a:rPr lang="fi-FI" sz="1800" dirty="0" err="1"/>
              <a:t>BRPs</a:t>
            </a:r>
            <a:endParaRPr lang="fi-FI" sz="1800" dirty="0"/>
          </a:p>
          <a:p>
            <a:pPr marL="685800" lvl="1" indent="-285750"/>
            <a:endParaRPr lang="fi-FI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/>
          </a:p>
          <a:p>
            <a:endParaRPr lang="fi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/>
              <a:t>Direct </a:t>
            </a:r>
            <a:r>
              <a:rPr lang="fi-FI" dirty="0" err="1"/>
              <a:t>debit</a:t>
            </a:r>
            <a:r>
              <a:rPr lang="fi-FI" dirty="0"/>
              <a:t> </a:t>
            </a:r>
            <a:r>
              <a:rPr lang="fi-FI" dirty="0" err="1"/>
              <a:t>will</a:t>
            </a:r>
            <a:r>
              <a:rPr lang="fi-FI" dirty="0"/>
              <a:t> </a:t>
            </a:r>
            <a:r>
              <a:rPr lang="fi-FI" dirty="0" err="1"/>
              <a:t>be</a:t>
            </a:r>
            <a:r>
              <a:rPr lang="fi-FI" dirty="0"/>
              <a:t> </a:t>
            </a:r>
            <a:r>
              <a:rPr lang="fi-FI" dirty="0" err="1"/>
              <a:t>used</a:t>
            </a:r>
            <a:r>
              <a:rPr lang="fi-FI" dirty="0"/>
              <a:t> </a:t>
            </a:r>
            <a:r>
              <a:rPr lang="fi-FI" dirty="0" err="1"/>
              <a:t>also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companies</a:t>
            </a:r>
            <a:r>
              <a:rPr lang="fi-FI" dirty="0"/>
              <a:t> </a:t>
            </a:r>
            <a:r>
              <a:rPr lang="fi-FI" dirty="0" err="1"/>
              <a:t>which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operating </a:t>
            </a:r>
            <a:r>
              <a:rPr lang="fi-FI" dirty="0" err="1"/>
              <a:t>only</a:t>
            </a:r>
            <a:r>
              <a:rPr lang="fi-FI" dirty="0"/>
              <a:t> as BSP </a:t>
            </a:r>
            <a:r>
              <a:rPr lang="fi-FI" dirty="0" err="1"/>
              <a:t>role</a:t>
            </a:r>
            <a:endParaRPr lang="fi-FI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E964D2-BC33-C342-9105-C512F29FE8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670" t="25881" r="17318" b="33690"/>
          <a:stretch/>
        </p:blipFill>
        <p:spPr>
          <a:xfrm>
            <a:off x="10128448" y="5068508"/>
            <a:ext cx="1596604" cy="100838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853CA5F-688C-4452-BEF8-86DD37302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25" y="2996952"/>
            <a:ext cx="5615488" cy="2450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808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0C847-94BF-494D-9B7C-68DA747FD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BSP model - Collaterals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1AE41C-33B0-6347-9E5A-359BE5B892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3624" y="2168526"/>
            <a:ext cx="8006671" cy="396902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eSett</a:t>
            </a:r>
            <a:r>
              <a:rPr lang="en-US" sz="2000" dirty="0"/>
              <a:t> is the financial counterpart of the BSP invoicing which gives counterparty risk for </a:t>
            </a:r>
            <a:r>
              <a:rPr lang="en-US" sz="2000" dirty="0" err="1"/>
              <a:t>eSett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To manage the risk </a:t>
            </a:r>
            <a:r>
              <a:rPr lang="en-US" sz="2000" dirty="0" err="1"/>
              <a:t>eSett</a:t>
            </a:r>
            <a:r>
              <a:rPr lang="en-US" sz="2000" dirty="0"/>
              <a:t> will introduce collateral requirement also for BSPs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At go-live of BSP settlement</a:t>
            </a:r>
            <a:endParaRPr lang="en-FI" sz="2000" dirty="0"/>
          </a:p>
          <a:p>
            <a:pPr lvl="2"/>
            <a:r>
              <a:rPr lang="en-US" sz="1600" dirty="0"/>
              <a:t>Collateral for BSPs which also act as BRP is covered by the existing BRP collateral requirement</a:t>
            </a:r>
            <a:endParaRPr lang="en-FI" sz="1600" dirty="0"/>
          </a:p>
          <a:p>
            <a:pPr lvl="2"/>
            <a:r>
              <a:rPr lang="en-US" sz="1600" dirty="0"/>
              <a:t>BSPs that act only in this role will have a manually risk-based defined collateral requirement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It will be investigated at a later stage if it is possible to utilize an automated dynamic collateral requirement for the BSP</a:t>
            </a:r>
            <a:endParaRPr lang="en-FI" sz="2000" dirty="0"/>
          </a:p>
          <a:p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DC763DE-6F96-4F8A-86C5-E5F17E2DEC2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50612"/>
          <a:stretch/>
        </p:blipFill>
        <p:spPr>
          <a:xfrm>
            <a:off x="8623202" y="4653136"/>
            <a:ext cx="3300513" cy="1630038"/>
          </a:xfrm>
        </p:spPr>
      </p:pic>
    </p:spTree>
    <p:extLst>
      <p:ext uri="{BB962C8B-B14F-4D97-AF65-F5344CB8AC3E}">
        <p14:creationId xmlns:p14="http://schemas.microsoft.com/office/powerpoint/2010/main" val="2133241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C4DCA-901C-A543-AF28-A56299AA2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BSP model - Data access in Online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DA7C9-0153-F642-92BD-0C5C7B4820E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Activated reserves</a:t>
            </a:r>
          </a:p>
          <a:p>
            <a:pPr marL="685800" lvl="1" indent="-285750"/>
            <a:r>
              <a:rPr lang="en-GB" sz="1600" dirty="0"/>
              <a:t>Details, RO, MWh and EUR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Balance 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Regulation Object (RO) structural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Invoices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Collaterals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Data packages</a:t>
            </a:r>
          </a:p>
          <a:p>
            <a:pPr marL="685800" lvl="1" indent="-285750"/>
            <a:r>
              <a:rPr lang="en-GB" sz="1600" dirty="0"/>
              <a:t>Activated reserves per subtype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Messages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75EF62-4B57-4DB3-B41E-00E7DFA965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38" t="13706" r="6854" b="25957"/>
          <a:stretch/>
        </p:blipFill>
        <p:spPr>
          <a:xfrm>
            <a:off x="8864484" y="4077072"/>
            <a:ext cx="3042437" cy="208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04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9086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SETT VÄRIT FINAL">
      <a:dk1>
        <a:srgbClr val="201F1F"/>
      </a:dk1>
      <a:lt1>
        <a:srgbClr val="FFFFFF"/>
      </a:lt1>
      <a:dk2>
        <a:srgbClr val="516BB3"/>
      </a:dk2>
      <a:lt2>
        <a:srgbClr val="E7E6E6"/>
      </a:lt2>
      <a:accent1>
        <a:srgbClr val="7058A6"/>
      </a:accent1>
      <a:accent2>
        <a:srgbClr val="63AEDA"/>
      </a:accent2>
      <a:accent3>
        <a:srgbClr val="08539B"/>
      </a:accent3>
      <a:accent4>
        <a:srgbClr val="99C137"/>
      </a:accent4>
      <a:accent5>
        <a:srgbClr val="2099D1"/>
      </a:accent5>
      <a:accent6>
        <a:srgbClr val="ED6987"/>
      </a:accent6>
      <a:hlink>
        <a:srgbClr val="954F71"/>
      </a:hlink>
      <a:folHlink>
        <a:srgbClr val="7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SETT_PPT-pohja_FINAL" id="{ECE071FF-01FB-114C-9A0C-BE4CEFE0F329}" vid="{7530B17D-D18D-1B44-87BB-87EC00DB4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eSett - Powerpoint pohja</Template>
  <TotalTime>504</TotalTime>
  <Words>462</Words>
  <Application>Microsoft Office PowerPoint</Application>
  <PresentationFormat>Widescreen</PresentationFormat>
  <Paragraphs>76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Balance Service Provider model</vt:lpstr>
      <vt:lpstr>BSP Model - topics</vt:lpstr>
      <vt:lpstr>BSP Model – Overview and timetable</vt:lpstr>
      <vt:lpstr>BSP model – Impacts on the model</vt:lpstr>
      <vt:lpstr>BSP model - Impacts on invoicing</vt:lpstr>
      <vt:lpstr>BSP model - Collaterals</vt:lpstr>
      <vt:lpstr>BSP model - Data access in Online Service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BSP model</dc:title>
  <dc:creator>Tommy Gulin</dc:creator>
  <cp:lastModifiedBy>Tommy Gulin</cp:lastModifiedBy>
  <cp:revision>6</cp:revision>
  <dcterms:created xsi:type="dcterms:W3CDTF">2019-10-18T08:08:15Z</dcterms:created>
  <dcterms:modified xsi:type="dcterms:W3CDTF">2019-10-23T10:56:55Z</dcterms:modified>
</cp:coreProperties>
</file>